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8" r:id="rId4"/>
    <p:sldId id="26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539ED0"/>
    <a:srgbClr val="EF4E31"/>
    <a:srgbClr val="0055A7"/>
    <a:srgbClr val="FFFFFF"/>
    <a:srgbClr val="515151"/>
    <a:srgbClr val="EF4F2F"/>
    <a:srgbClr val="0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899" autoAdjust="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653B-ABD4-4CF4-A054-FCD45FC16BA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ABDDB-94DB-4838-92DD-F76783A5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ABDDB-94DB-4838-92DD-F76783A54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this slide to  be the journey of ALICE from the brochure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ABDDB-94DB-4838-92DD-F76783A54D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ABDDB-94DB-4838-92DD-F76783A54D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0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ABDDB-94DB-4838-92DD-F76783A54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ABDDB-94DB-4838-92DD-F76783A54D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8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1CF6-19EC-4687-AD95-6650D906F7F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EE77-4F65-49DD-96D0-32A48903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/>
          <p:cNvPicPr>
            <a:picLocks noChangeAspect="1"/>
          </p:cNvPicPr>
          <p:nvPr/>
        </p:nvPicPr>
        <p:blipFill rotWithShape="1">
          <a:blip r:embed="rId3"/>
          <a:srcRect t="30752" b="9980"/>
          <a:stretch/>
        </p:blipFill>
        <p:spPr>
          <a:xfrm>
            <a:off x="0" y="125920"/>
            <a:ext cx="12192000" cy="4820374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30752" b="9980"/>
          <a:stretch/>
        </p:blipFill>
        <p:spPr>
          <a:xfrm>
            <a:off x="0" y="-722"/>
            <a:ext cx="12192000" cy="4820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46" y="5143606"/>
            <a:ext cx="2392393" cy="1552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01" y="5479327"/>
            <a:ext cx="1635553" cy="10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800724" y="0"/>
            <a:ext cx="8597899" cy="115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Help: ALICE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854" y="157954"/>
            <a:ext cx="2043339" cy="1324517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2934742" y="899764"/>
            <a:ext cx="4531460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45" y="6089650"/>
            <a:ext cx="1254314" cy="768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3120" r="1530" b="4368"/>
          <a:stretch/>
        </p:blipFill>
        <p:spPr>
          <a:xfrm>
            <a:off x="403332" y="1591269"/>
            <a:ext cx="6202017" cy="2819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779086-6EE2-42B9-BAD9-F7D51AEE64D1}"/>
              </a:ext>
            </a:extLst>
          </p:cNvPr>
          <p:cNvSpPr txBox="1"/>
          <p:nvPr/>
        </p:nvSpPr>
        <p:spPr>
          <a:xfrm>
            <a:off x="6569491" y="6332238"/>
            <a:ext cx="41486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7F7F7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 Source: United Way ALICE Report 2020 update for Louisiana. </a:t>
            </a:r>
          </a:p>
          <a:p>
            <a:r>
              <a:rPr lang="en-US" sz="1050" i="1" dirty="0">
                <a:solidFill>
                  <a:srgbClr val="7F7F7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ALICE numbers pre COVID-19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67014-FDFD-456F-B80A-245967BEEA59}"/>
              </a:ext>
            </a:extLst>
          </p:cNvPr>
          <p:cNvSpPr txBox="1"/>
          <p:nvPr/>
        </p:nvSpPr>
        <p:spPr>
          <a:xfrm>
            <a:off x="9710698" y="443523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51099-C232-4692-B812-4FDC03B7EC93}"/>
              </a:ext>
            </a:extLst>
          </p:cNvPr>
          <p:cNvSpPr txBox="1"/>
          <p:nvPr/>
        </p:nvSpPr>
        <p:spPr>
          <a:xfrm>
            <a:off x="1103412" y="4571988"/>
            <a:ext cx="469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Capital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2ADE6-858C-4994-B388-78359A96D59E}"/>
              </a:ext>
            </a:extLst>
          </p:cNvPr>
          <p:cNvSpPr txBox="1"/>
          <p:nvPr/>
        </p:nvSpPr>
        <p:spPr>
          <a:xfrm>
            <a:off x="1327555" y="5136289"/>
            <a:ext cx="444490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55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				32%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EF4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			17%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539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ALICE Threshold	49%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196FDB-F0C7-429B-B113-F3708075D6FD}"/>
              </a:ext>
            </a:extLst>
          </p:cNvPr>
          <p:cNvCxnSpPr>
            <a:cxnSpLocks/>
          </p:cNvCxnSpPr>
          <p:nvPr/>
        </p:nvCxnSpPr>
        <p:spPr>
          <a:xfrm>
            <a:off x="1469538" y="6097084"/>
            <a:ext cx="4160940" cy="7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667244D-CE12-469E-9D4D-61237580B9BB}"/>
              </a:ext>
            </a:extLst>
          </p:cNvPr>
          <p:cNvSpPr txBox="1"/>
          <p:nvPr/>
        </p:nvSpPr>
        <p:spPr>
          <a:xfrm>
            <a:off x="7466202" y="5612976"/>
            <a:ext cx="40510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7F7F7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Percentages reflect the average ALICE demographic across Capital Area United Way’s 10-Parish service area.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DAB2729E-7A6F-BACD-115D-3D0DE2B3DF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-39" b="10347"/>
          <a:stretch/>
        </p:blipFill>
        <p:spPr>
          <a:xfrm>
            <a:off x="6789594" y="1113572"/>
            <a:ext cx="5402406" cy="43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A904060-99A2-45EE-9209-7AC3BD33A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5" y="5330126"/>
            <a:ext cx="990764" cy="1112788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B84A701-1AC2-4DC0-8634-B676013E8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22" y="4274281"/>
            <a:ext cx="1909768" cy="57685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BC3D8931-1C08-4924-8E5E-385785B7A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6" y="3478328"/>
            <a:ext cx="1768445" cy="12248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03E1B5-6940-40CE-8AEF-564F14F0418E}"/>
              </a:ext>
            </a:extLst>
          </p:cNvPr>
          <p:cNvSpPr txBox="1"/>
          <p:nvPr/>
        </p:nvSpPr>
        <p:spPr>
          <a:xfrm>
            <a:off x="2531736" y="3411464"/>
            <a:ext cx="3475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Character Playbook</a:t>
            </a:r>
          </a:p>
          <a:p>
            <a:pPr lvl="0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character development program for middle and high school students, in partnership with NFL Saints &amp; Everfi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CBD4B3-828A-DA83-2FBD-4A6193BBD527}"/>
              </a:ext>
            </a:extLst>
          </p:cNvPr>
          <p:cNvGrpSpPr/>
          <p:nvPr/>
        </p:nvGrpSpPr>
        <p:grpSpPr>
          <a:xfrm>
            <a:off x="678450" y="5209677"/>
            <a:ext cx="5834707" cy="1631216"/>
            <a:chOff x="6581695" y="1419990"/>
            <a:chExt cx="5834707" cy="1631216"/>
          </a:xfrm>
        </p:grpSpPr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6257172-52FE-4F8D-90EA-558BFB94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95" y="1663723"/>
              <a:ext cx="1510131" cy="10591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F40536-6692-45D4-A083-F81FEFF7F1F6}"/>
                </a:ext>
              </a:extLst>
            </p:cNvPr>
            <p:cNvSpPr txBox="1"/>
            <p:nvPr/>
          </p:nvSpPr>
          <p:spPr>
            <a:xfrm>
              <a:off x="8596445" y="1419990"/>
              <a:ext cx="38199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SingleCare Prescription </a:t>
              </a:r>
            </a:p>
            <a:p>
              <a:pPr lvl="0"/>
              <a:r>
                <a: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Discount Card</a:t>
              </a:r>
            </a:p>
            <a:p>
              <a:pPr lvl="0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Providing community members with access to affordable prescription medications, ensuring greater health and financial stability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EEDF1B-A2B2-47E2-9159-45324EF08767}"/>
              </a:ext>
            </a:extLst>
          </p:cNvPr>
          <p:cNvSpPr txBox="1"/>
          <p:nvPr/>
        </p:nvSpPr>
        <p:spPr>
          <a:xfrm>
            <a:off x="8345998" y="5518165"/>
            <a:ext cx="3567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United We Feed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Fresh produce distributions to the ALICE population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0E5E6-EAB5-4476-94E5-E478201FD8DE}"/>
              </a:ext>
            </a:extLst>
          </p:cNvPr>
          <p:cNvSpPr txBox="1"/>
          <p:nvPr/>
        </p:nvSpPr>
        <p:spPr>
          <a:xfrm>
            <a:off x="8345998" y="4072949"/>
            <a:ext cx="3986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Volunteer Income Tax Assistance (VITA)</a:t>
            </a:r>
          </a:p>
          <a:p>
            <a:pPr lvl="0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 tax preparation for low to moderate income individuals and families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5857" y="112726"/>
            <a:ext cx="12082902" cy="115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We Help: Programs &amp; Initiatives  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964176" y="971480"/>
            <a:ext cx="8112154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819A9AE-31D3-787B-0BF1-91375821CB06}"/>
              </a:ext>
            </a:extLst>
          </p:cNvPr>
          <p:cNvGrpSpPr/>
          <p:nvPr/>
        </p:nvGrpSpPr>
        <p:grpSpPr>
          <a:xfrm>
            <a:off x="6341566" y="1372504"/>
            <a:ext cx="5528715" cy="1384995"/>
            <a:chOff x="434551" y="1436494"/>
            <a:chExt cx="5528715" cy="1384995"/>
          </a:xfrm>
        </p:grpSpPr>
        <p:pic>
          <p:nvPicPr>
            <p:cNvPr id="33" name="Picture 32" descr="A blue sign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90A67F8-66A2-40B5-8D74-F4FB65AD3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51" y="1472871"/>
              <a:ext cx="1723340" cy="95443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6BA8B2-AB6A-4F3C-BA88-A0BC5D1B28BA}"/>
                </a:ext>
              </a:extLst>
            </p:cNvPr>
            <p:cNvSpPr txBox="1"/>
            <p:nvPr/>
          </p:nvSpPr>
          <p:spPr>
            <a:xfrm>
              <a:off x="2499783" y="1436494"/>
              <a:ext cx="3463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United Way 211/CAUW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24/7 information, referral, crisis,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disaster support services &amp; Care Coordination</a:t>
              </a: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A5DDF-0CCC-2D2B-AD89-1686F6D91A74}"/>
              </a:ext>
            </a:extLst>
          </p:cNvPr>
          <p:cNvGrpSpPr/>
          <p:nvPr/>
        </p:nvGrpSpPr>
        <p:grpSpPr>
          <a:xfrm>
            <a:off x="88199" y="1317720"/>
            <a:ext cx="5980786" cy="1846659"/>
            <a:chOff x="136784" y="2804565"/>
            <a:chExt cx="5980786" cy="1846659"/>
          </a:xfrm>
        </p:grpSpPr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44CCD2B-5BAB-343C-44DE-AD2E2947C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3" b="16017"/>
            <a:stretch/>
          </p:blipFill>
          <p:spPr>
            <a:xfrm>
              <a:off x="136784" y="3051206"/>
              <a:ext cx="2367779" cy="10433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9C6687-E08E-2215-D05C-3F7EC880DB87}"/>
                </a:ext>
              </a:extLst>
            </p:cNvPr>
            <p:cNvSpPr txBox="1"/>
            <p:nvPr/>
          </p:nvSpPr>
          <p:spPr>
            <a:xfrm>
              <a:off x="2642411" y="2804565"/>
              <a:ext cx="347515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Bank On Baton Rouge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</a:t>
              </a:r>
              <a:r>
                <a:rPr lang="en-US" sz="16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ocuses on three areas: assisting underserved populations with second chance bank accounts; promoting financial literacy education; and exploring FinTech (Financial Technology) programs.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568258-326B-0EE3-1F0B-1F918BD2F6DE}"/>
              </a:ext>
            </a:extLst>
          </p:cNvPr>
          <p:cNvGrpSpPr/>
          <p:nvPr/>
        </p:nvGrpSpPr>
        <p:grpSpPr>
          <a:xfrm>
            <a:off x="6601066" y="2716351"/>
            <a:ext cx="5517693" cy="1107996"/>
            <a:chOff x="6674307" y="5623147"/>
            <a:chExt cx="5517693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B964A9-C29C-2BF6-FB63-DF8860D41834}"/>
                </a:ext>
              </a:extLst>
            </p:cNvPr>
            <p:cNvSpPr txBox="1"/>
            <p:nvPr/>
          </p:nvSpPr>
          <p:spPr>
            <a:xfrm>
              <a:off x="8408395" y="5623147"/>
              <a:ext cx="37836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United4Vets</a:t>
              </a:r>
              <a:b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</a:t>
              </a:r>
              <a:r>
                <a:rPr lang="en-US" sz="16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roboto" panose="02000000000000000000" pitchFamily="2" charset="0"/>
                </a:rPr>
                <a:t>ims to coordinate, streamline, and provide wraparound services to veterans and their families.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5" name="Picture 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DB16D1-6330-9F3D-8B40-7C5C5D427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" t="15953" r="2591" b="15841"/>
            <a:stretch/>
          </p:blipFill>
          <p:spPr>
            <a:xfrm>
              <a:off x="6674307" y="5788596"/>
              <a:ext cx="1284787" cy="776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75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15776B-9F7B-40FE-E258-82C143E6A901}"/>
              </a:ext>
            </a:extLst>
          </p:cNvPr>
          <p:cNvSpPr/>
          <p:nvPr/>
        </p:nvSpPr>
        <p:spPr>
          <a:xfrm>
            <a:off x="7171765" y="6580094"/>
            <a:ext cx="3934784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3E256-47A6-9555-10D6-1E411CC0FAF5}"/>
              </a:ext>
            </a:extLst>
          </p:cNvPr>
          <p:cNvGrpSpPr/>
          <p:nvPr/>
        </p:nvGrpSpPr>
        <p:grpSpPr>
          <a:xfrm>
            <a:off x="836341" y="89210"/>
            <a:ext cx="9846527" cy="6768790"/>
            <a:chOff x="1133017" y="89210"/>
            <a:chExt cx="9487311" cy="6768790"/>
          </a:xfrm>
        </p:grpSpPr>
        <p:pic>
          <p:nvPicPr>
            <p:cNvPr id="6" name="Picture 5" descr="Timeline&#10;&#10;Description automatically generated">
              <a:extLst>
                <a:ext uri="{FF2B5EF4-FFF2-40B4-BE49-F238E27FC236}">
                  <a16:creationId xmlns:a16="http://schemas.microsoft.com/office/drawing/2014/main" id="{1FDF83A6-1A1B-7B7E-AD73-6212B6A06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2"/>
            <a:stretch/>
          </p:blipFill>
          <p:spPr>
            <a:xfrm>
              <a:off x="1133017" y="89210"/>
              <a:ext cx="9487311" cy="67687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DCFDA9-386B-0E88-8973-F0CBCBC1DD3A}"/>
                </a:ext>
              </a:extLst>
            </p:cNvPr>
            <p:cNvSpPr/>
            <p:nvPr/>
          </p:nvSpPr>
          <p:spPr>
            <a:xfrm>
              <a:off x="7171765" y="6580094"/>
              <a:ext cx="3448563" cy="277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267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800723" y="211632"/>
            <a:ext cx="8597899" cy="115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allowing us to serve your community for </a:t>
            </a:r>
            <a:r>
              <a:rPr lang="en-US" sz="3600" b="1" dirty="0">
                <a:solidFill>
                  <a:srgbClr val="0055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years!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854" y="157954"/>
            <a:ext cx="2043339" cy="132451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48306" y="1362707"/>
            <a:ext cx="7366715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2"/>
          <a:stretch/>
        </p:blipFill>
        <p:spPr>
          <a:xfrm>
            <a:off x="2800723" y="5035671"/>
            <a:ext cx="2303663" cy="1218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23" y="2341174"/>
            <a:ext cx="3293653" cy="2017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1" r="38444"/>
          <a:stretch/>
        </p:blipFill>
        <p:spPr>
          <a:xfrm>
            <a:off x="708314" y="5297545"/>
            <a:ext cx="1773066" cy="6013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2B002A-D08B-4A17-8A58-59C1928EA40F}"/>
              </a:ext>
            </a:extLst>
          </p:cNvPr>
          <p:cNvGrpSpPr/>
          <p:nvPr/>
        </p:nvGrpSpPr>
        <p:grpSpPr>
          <a:xfrm>
            <a:off x="5724940" y="1919196"/>
            <a:ext cx="6223454" cy="4335233"/>
            <a:chOff x="3277226" y="1743077"/>
            <a:chExt cx="7255381" cy="5003042"/>
          </a:xfrm>
        </p:grpSpPr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F47117E3-C801-4863-9FE0-A50057EBF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8" t="2303" r="29290" b="47697"/>
            <a:stretch/>
          </p:blipFill>
          <p:spPr>
            <a:xfrm>
              <a:off x="4334296" y="1743077"/>
              <a:ext cx="6198311" cy="4889674"/>
            </a:xfrm>
            <a:prstGeom prst="rect">
              <a:avLst/>
            </a:prstGeom>
          </p:spPr>
        </p:pic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EFBA52BF-E562-4D63-AB35-0874756A2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9" t="54117" r="39855" b="-81"/>
            <a:stretch/>
          </p:blipFill>
          <p:spPr>
            <a:xfrm>
              <a:off x="3277226" y="4746223"/>
              <a:ext cx="2114139" cy="1999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2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13078</TotalTime>
  <Words>235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Haneline</dc:creator>
  <cp:lastModifiedBy>Ashley Montagnino</cp:lastModifiedBy>
  <cp:revision>70</cp:revision>
  <dcterms:created xsi:type="dcterms:W3CDTF">2017-09-19T22:19:29Z</dcterms:created>
  <dcterms:modified xsi:type="dcterms:W3CDTF">2022-09-08T16:11:50Z</dcterms:modified>
</cp:coreProperties>
</file>